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6" r:id="rId3"/>
    <p:sldId id="262" r:id="rId4"/>
    <p:sldId id="263" r:id="rId5"/>
    <p:sldId id="264" r:id="rId6"/>
    <p:sldId id="261" r:id="rId7"/>
    <p:sldId id="265" r:id="rId8"/>
    <p:sldId id="267" r:id="rId9"/>
    <p:sldId id="268" r:id="rId10"/>
    <p:sldId id="269" r:id="rId11"/>
    <p:sldId id="277" r:id="rId12"/>
    <p:sldId id="278" r:id="rId13"/>
    <p:sldId id="258" r:id="rId14"/>
    <p:sldId id="270" r:id="rId15"/>
    <p:sldId id="271" r:id="rId16"/>
    <p:sldId id="272" r:id="rId17"/>
    <p:sldId id="273" r:id="rId18"/>
    <p:sldId id="274" r:id="rId19"/>
    <p:sldId id="275" r:id="rId20"/>
    <p:sldId id="280" r:id="rId21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1"/>
    <p:restoredTop sz="94646"/>
  </p:normalViewPr>
  <p:slideViewPr>
    <p:cSldViewPr snapToObjects="1">
      <p:cViewPr varScale="1">
        <p:scale>
          <a:sx n="130" d="100"/>
          <a:sy n="130" d="100"/>
        </p:scale>
        <p:origin x="1064" y="18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8DDA12-3B6E-8249-8238-622AA0011792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1F70C51E-51E2-174A-946A-87403E9775D4}">
      <dgm:prSet phldrT="[Text]"/>
      <dgm:spPr/>
      <dgm:t>
        <a:bodyPr/>
        <a:lstStyle/>
        <a:p>
          <a:r>
            <a:rPr lang="en-US" dirty="0" smtClean="0"/>
            <a:t>Cyber Analytics Repository</a:t>
          </a:r>
          <a:endParaRPr lang="en-US" dirty="0"/>
        </a:p>
      </dgm:t>
    </dgm:pt>
    <dgm:pt modelId="{FB1DC913-2130-FB49-A5EA-7A61A913D5E9}" type="parTrans" cxnId="{001C89D2-B1A4-C342-9A6D-3E4F66D158E9}">
      <dgm:prSet/>
      <dgm:spPr/>
      <dgm:t>
        <a:bodyPr/>
        <a:lstStyle/>
        <a:p>
          <a:endParaRPr lang="en-US"/>
        </a:p>
      </dgm:t>
    </dgm:pt>
    <dgm:pt modelId="{054EA19C-C873-2B4B-8D65-25421F2E2013}" type="sibTrans" cxnId="{001C89D2-B1A4-C342-9A6D-3E4F66D158E9}">
      <dgm:prSet/>
      <dgm:spPr/>
      <dgm:t>
        <a:bodyPr/>
        <a:lstStyle/>
        <a:p>
          <a:endParaRPr lang="en-US"/>
        </a:p>
      </dgm:t>
    </dgm:pt>
    <dgm:pt modelId="{DE89176B-F0AA-3C4C-94D0-5206620E37CE}">
      <dgm:prSet phldrT="[Text]"/>
      <dgm:spPr/>
      <dgm:t>
        <a:bodyPr/>
        <a:lstStyle/>
        <a:p>
          <a:r>
            <a:rPr lang="en-US" dirty="0" smtClean="0"/>
            <a:t>ATT&amp;CK</a:t>
          </a:r>
        </a:p>
        <a:p>
          <a:r>
            <a:rPr lang="en-US" dirty="0" smtClean="0"/>
            <a:t>Techniques</a:t>
          </a:r>
          <a:endParaRPr lang="en-US" dirty="0"/>
        </a:p>
      </dgm:t>
    </dgm:pt>
    <dgm:pt modelId="{C18CCA21-B8D2-334C-BB5E-B0D708391EC7}" type="parTrans" cxnId="{A2E585AE-32A5-2142-9B07-F237332962D8}">
      <dgm:prSet/>
      <dgm:spPr/>
      <dgm:t>
        <a:bodyPr/>
        <a:lstStyle/>
        <a:p>
          <a:endParaRPr lang="en-US"/>
        </a:p>
      </dgm:t>
    </dgm:pt>
    <dgm:pt modelId="{8A67BFE0-A1E1-D945-8EF4-33E036100953}" type="sibTrans" cxnId="{A2E585AE-32A5-2142-9B07-F237332962D8}">
      <dgm:prSet/>
      <dgm:spPr/>
      <dgm:t>
        <a:bodyPr/>
        <a:lstStyle/>
        <a:p>
          <a:endParaRPr lang="en-US"/>
        </a:p>
      </dgm:t>
    </dgm:pt>
    <dgm:pt modelId="{8E351842-9D7C-AE4F-A386-CB5C5DD84A58}">
      <dgm:prSet phldrT="[Text]"/>
      <dgm:spPr/>
      <dgm:t>
        <a:bodyPr/>
        <a:lstStyle/>
        <a:p>
          <a:r>
            <a:rPr lang="en-US" dirty="0" smtClean="0"/>
            <a:t>ATT&amp;CK</a:t>
          </a:r>
        </a:p>
        <a:p>
          <a:r>
            <a:rPr lang="en-US" dirty="0" smtClean="0"/>
            <a:t>Tactics</a:t>
          </a:r>
          <a:endParaRPr lang="en-US" dirty="0"/>
        </a:p>
      </dgm:t>
    </dgm:pt>
    <dgm:pt modelId="{74746A21-C61A-CB44-A92C-7A5494436753}" type="parTrans" cxnId="{FEB220D5-9F29-8345-A3E7-BD0E9DC77A6A}">
      <dgm:prSet/>
      <dgm:spPr/>
      <dgm:t>
        <a:bodyPr/>
        <a:lstStyle/>
        <a:p>
          <a:endParaRPr lang="en-US"/>
        </a:p>
      </dgm:t>
    </dgm:pt>
    <dgm:pt modelId="{9006D5F8-6CD1-8A41-A498-89B1B0D8AD05}" type="sibTrans" cxnId="{FEB220D5-9F29-8345-A3E7-BD0E9DC77A6A}">
      <dgm:prSet/>
      <dgm:spPr/>
      <dgm:t>
        <a:bodyPr/>
        <a:lstStyle/>
        <a:p>
          <a:endParaRPr lang="en-US"/>
        </a:p>
      </dgm:t>
    </dgm:pt>
    <dgm:pt modelId="{B581FF5C-92D0-A742-9995-5D606A3A9C0D}" type="pres">
      <dgm:prSet presAssocID="{8A8DDA12-3B6E-8249-8238-622AA0011792}" presName="Name0" presStyleCnt="0">
        <dgm:presLayoutVars>
          <dgm:dir/>
          <dgm:resizeHandles val="exact"/>
        </dgm:presLayoutVars>
      </dgm:prSet>
      <dgm:spPr/>
    </dgm:pt>
    <dgm:pt modelId="{AA6C6062-6683-9249-BA30-E7050E4C8F2D}" type="pres">
      <dgm:prSet presAssocID="{1F70C51E-51E2-174A-946A-87403E9775D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38BA1D-FD9C-AD48-923C-606E53E3FD16}" type="pres">
      <dgm:prSet presAssocID="{054EA19C-C873-2B4B-8D65-25421F2E2013}" presName="sibTrans" presStyleLbl="sibTrans2D1" presStyleIdx="0" presStyleCnt="2"/>
      <dgm:spPr/>
      <dgm:t>
        <a:bodyPr/>
        <a:lstStyle/>
        <a:p>
          <a:endParaRPr lang="en-US"/>
        </a:p>
      </dgm:t>
    </dgm:pt>
    <dgm:pt modelId="{513B195C-0E85-C846-8F07-2418CDE5F279}" type="pres">
      <dgm:prSet presAssocID="{054EA19C-C873-2B4B-8D65-25421F2E2013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594EF6F6-4E6A-2641-AD0A-5BA9E289CD8F}" type="pres">
      <dgm:prSet presAssocID="{DE89176B-F0AA-3C4C-94D0-5206620E37C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B18924-D521-3245-B9B1-750A30023F80}" type="pres">
      <dgm:prSet presAssocID="{8A67BFE0-A1E1-D945-8EF4-33E036100953}" presName="sibTrans" presStyleLbl="sibTrans2D1" presStyleIdx="1" presStyleCnt="2"/>
      <dgm:spPr/>
      <dgm:t>
        <a:bodyPr/>
        <a:lstStyle/>
        <a:p>
          <a:endParaRPr lang="en-US"/>
        </a:p>
      </dgm:t>
    </dgm:pt>
    <dgm:pt modelId="{20D5FB6B-4D5B-3146-A437-463F36E98C0C}" type="pres">
      <dgm:prSet presAssocID="{8A67BFE0-A1E1-D945-8EF4-33E036100953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3B82E627-15DD-ED4B-AE09-67CE9CF6ADA9}" type="pres">
      <dgm:prSet presAssocID="{8E351842-9D7C-AE4F-A386-CB5C5DD84A5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16A303-B85A-6D4F-8CE4-734B340A7434}" type="presOf" srcId="{054EA19C-C873-2B4B-8D65-25421F2E2013}" destId="{513B195C-0E85-C846-8F07-2418CDE5F279}" srcOrd="1" destOrd="0" presId="urn:microsoft.com/office/officeart/2005/8/layout/process1"/>
    <dgm:cxn modelId="{A01C4445-B934-9B46-A100-1BDF1F18C30D}" type="presOf" srcId="{8A67BFE0-A1E1-D945-8EF4-33E036100953}" destId="{82B18924-D521-3245-B9B1-750A30023F80}" srcOrd="0" destOrd="0" presId="urn:microsoft.com/office/officeart/2005/8/layout/process1"/>
    <dgm:cxn modelId="{5C2A7840-6255-054E-AFA4-D4A08185846E}" type="presOf" srcId="{8E351842-9D7C-AE4F-A386-CB5C5DD84A58}" destId="{3B82E627-15DD-ED4B-AE09-67CE9CF6ADA9}" srcOrd="0" destOrd="0" presId="urn:microsoft.com/office/officeart/2005/8/layout/process1"/>
    <dgm:cxn modelId="{8925E00D-ED86-0649-95B3-76A239AE7F25}" type="presOf" srcId="{8A67BFE0-A1E1-D945-8EF4-33E036100953}" destId="{20D5FB6B-4D5B-3146-A437-463F36E98C0C}" srcOrd="1" destOrd="0" presId="urn:microsoft.com/office/officeart/2005/8/layout/process1"/>
    <dgm:cxn modelId="{A2E585AE-32A5-2142-9B07-F237332962D8}" srcId="{8A8DDA12-3B6E-8249-8238-622AA0011792}" destId="{DE89176B-F0AA-3C4C-94D0-5206620E37CE}" srcOrd="1" destOrd="0" parTransId="{C18CCA21-B8D2-334C-BB5E-B0D708391EC7}" sibTransId="{8A67BFE0-A1E1-D945-8EF4-33E036100953}"/>
    <dgm:cxn modelId="{C23F101C-01E0-6A4F-88ED-A7D9AA12CFA8}" type="presOf" srcId="{1F70C51E-51E2-174A-946A-87403E9775D4}" destId="{AA6C6062-6683-9249-BA30-E7050E4C8F2D}" srcOrd="0" destOrd="0" presId="urn:microsoft.com/office/officeart/2005/8/layout/process1"/>
    <dgm:cxn modelId="{986BFB2D-7339-5341-A723-C80DE93B3F5E}" type="presOf" srcId="{DE89176B-F0AA-3C4C-94D0-5206620E37CE}" destId="{594EF6F6-4E6A-2641-AD0A-5BA9E289CD8F}" srcOrd="0" destOrd="0" presId="urn:microsoft.com/office/officeart/2005/8/layout/process1"/>
    <dgm:cxn modelId="{FEB220D5-9F29-8345-A3E7-BD0E9DC77A6A}" srcId="{8A8DDA12-3B6E-8249-8238-622AA0011792}" destId="{8E351842-9D7C-AE4F-A386-CB5C5DD84A58}" srcOrd="2" destOrd="0" parTransId="{74746A21-C61A-CB44-A92C-7A5494436753}" sibTransId="{9006D5F8-6CD1-8A41-A498-89B1B0D8AD05}"/>
    <dgm:cxn modelId="{55F01808-DFFB-E244-BAF6-976C05D2A22A}" type="presOf" srcId="{8A8DDA12-3B6E-8249-8238-622AA0011792}" destId="{B581FF5C-92D0-A742-9995-5D606A3A9C0D}" srcOrd="0" destOrd="0" presId="urn:microsoft.com/office/officeart/2005/8/layout/process1"/>
    <dgm:cxn modelId="{07CA2B03-1A63-994A-BABF-3B61CF312C8E}" type="presOf" srcId="{054EA19C-C873-2B4B-8D65-25421F2E2013}" destId="{D238BA1D-FD9C-AD48-923C-606E53E3FD16}" srcOrd="0" destOrd="0" presId="urn:microsoft.com/office/officeart/2005/8/layout/process1"/>
    <dgm:cxn modelId="{001C89D2-B1A4-C342-9A6D-3E4F66D158E9}" srcId="{8A8DDA12-3B6E-8249-8238-622AA0011792}" destId="{1F70C51E-51E2-174A-946A-87403E9775D4}" srcOrd="0" destOrd="0" parTransId="{FB1DC913-2130-FB49-A5EA-7A61A913D5E9}" sibTransId="{054EA19C-C873-2B4B-8D65-25421F2E2013}"/>
    <dgm:cxn modelId="{A44422BF-6B4F-104D-BD26-7004E2B788E7}" type="presParOf" srcId="{B581FF5C-92D0-A742-9995-5D606A3A9C0D}" destId="{AA6C6062-6683-9249-BA30-E7050E4C8F2D}" srcOrd="0" destOrd="0" presId="urn:microsoft.com/office/officeart/2005/8/layout/process1"/>
    <dgm:cxn modelId="{7023E7D3-68AE-6B4C-8C6E-E027CB60452D}" type="presParOf" srcId="{B581FF5C-92D0-A742-9995-5D606A3A9C0D}" destId="{D238BA1D-FD9C-AD48-923C-606E53E3FD16}" srcOrd="1" destOrd="0" presId="urn:microsoft.com/office/officeart/2005/8/layout/process1"/>
    <dgm:cxn modelId="{CE6E4A7D-9B96-A049-A28C-AB959828440A}" type="presParOf" srcId="{D238BA1D-FD9C-AD48-923C-606E53E3FD16}" destId="{513B195C-0E85-C846-8F07-2418CDE5F279}" srcOrd="0" destOrd="0" presId="urn:microsoft.com/office/officeart/2005/8/layout/process1"/>
    <dgm:cxn modelId="{ED34D3F9-CB56-6B49-BFBC-FB2F6202D2F0}" type="presParOf" srcId="{B581FF5C-92D0-A742-9995-5D606A3A9C0D}" destId="{594EF6F6-4E6A-2641-AD0A-5BA9E289CD8F}" srcOrd="2" destOrd="0" presId="urn:microsoft.com/office/officeart/2005/8/layout/process1"/>
    <dgm:cxn modelId="{2B739C03-DE77-DF4C-B3E5-57486389EB1D}" type="presParOf" srcId="{B581FF5C-92D0-A742-9995-5D606A3A9C0D}" destId="{82B18924-D521-3245-B9B1-750A30023F80}" srcOrd="3" destOrd="0" presId="urn:microsoft.com/office/officeart/2005/8/layout/process1"/>
    <dgm:cxn modelId="{B9F3DA15-4ADA-3547-86DB-3CF10BE810D5}" type="presParOf" srcId="{82B18924-D521-3245-B9B1-750A30023F80}" destId="{20D5FB6B-4D5B-3146-A437-463F36E98C0C}" srcOrd="0" destOrd="0" presId="urn:microsoft.com/office/officeart/2005/8/layout/process1"/>
    <dgm:cxn modelId="{FFC90119-C7F0-CD42-9342-174FAE558001}" type="presParOf" srcId="{B581FF5C-92D0-A742-9995-5D606A3A9C0D}" destId="{3B82E627-15DD-ED4B-AE09-67CE9CF6ADA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C6062-6683-9249-BA30-E7050E4C8F2D}">
      <dsp:nvSpPr>
        <dsp:cNvPr id="0" name=""/>
        <dsp:cNvSpPr/>
      </dsp:nvSpPr>
      <dsp:spPr>
        <a:xfrm>
          <a:off x="4840" y="782585"/>
          <a:ext cx="1446748" cy="9494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Cyber Analytics Repository</a:t>
          </a:r>
          <a:endParaRPr lang="en-US" sz="1800" kern="1200" dirty="0"/>
        </a:p>
      </dsp:txBody>
      <dsp:txXfrm>
        <a:off x="32648" y="810393"/>
        <a:ext cx="1391132" cy="893812"/>
      </dsp:txXfrm>
    </dsp:sp>
    <dsp:sp modelId="{D238BA1D-FD9C-AD48-923C-606E53E3FD16}">
      <dsp:nvSpPr>
        <dsp:cNvPr id="0" name=""/>
        <dsp:cNvSpPr/>
      </dsp:nvSpPr>
      <dsp:spPr>
        <a:xfrm>
          <a:off x="1596263" y="1077903"/>
          <a:ext cx="306710" cy="3587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596263" y="1149662"/>
        <a:ext cx="214697" cy="215275"/>
      </dsp:txXfrm>
    </dsp:sp>
    <dsp:sp modelId="{594EF6F6-4E6A-2641-AD0A-5BA9E289CD8F}">
      <dsp:nvSpPr>
        <dsp:cNvPr id="0" name=""/>
        <dsp:cNvSpPr/>
      </dsp:nvSpPr>
      <dsp:spPr>
        <a:xfrm>
          <a:off x="2030287" y="782585"/>
          <a:ext cx="1446748" cy="9494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ATT&amp;CK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Techniques</a:t>
          </a:r>
          <a:endParaRPr lang="en-US" sz="1800" kern="1200" dirty="0"/>
        </a:p>
      </dsp:txBody>
      <dsp:txXfrm>
        <a:off x="2058095" y="810393"/>
        <a:ext cx="1391132" cy="893812"/>
      </dsp:txXfrm>
    </dsp:sp>
    <dsp:sp modelId="{82B18924-D521-3245-B9B1-750A30023F80}">
      <dsp:nvSpPr>
        <dsp:cNvPr id="0" name=""/>
        <dsp:cNvSpPr/>
      </dsp:nvSpPr>
      <dsp:spPr>
        <a:xfrm>
          <a:off x="3621710" y="1077903"/>
          <a:ext cx="306710" cy="3587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621710" y="1149662"/>
        <a:ext cx="214697" cy="215275"/>
      </dsp:txXfrm>
    </dsp:sp>
    <dsp:sp modelId="{3B82E627-15DD-ED4B-AE09-67CE9CF6ADA9}">
      <dsp:nvSpPr>
        <dsp:cNvPr id="0" name=""/>
        <dsp:cNvSpPr/>
      </dsp:nvSpPr>
      <dsp:spPr>
        <a:xfrm>
          <a:off x="4055735" y="782585"/>
          <a:ext cx="1446748" cy="9494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ATT&amp;CK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Tactics</a:t>
          </a:r>
          <a:endParaRPr lang="en-US" sz="1800" kern="1200" dirty="0"/>
        </a:p>
      </dsp:txBody>
      <dsp:txXfrm>
        <a:off x="4083543" y="810393"/>
        <a:ext cx="1391132" cy="893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B3888-7A60-D645-9234-BB8C38B5BD12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5A21D-805F-8E49-ACC3-C979689E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51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257800"/>
          </a:xfrm>
          <a:noFill/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picture to placeholder</a:t>
            </a:r>
          </a:p>
          <a:p>
            <a:r>
              <a:rPr lang="en-US" dirty="0" smtClean="0"/>
              <a:t>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0"/>
            <a:ext cx="4572000" cy="5257800"/>
          </a:xfrm>
          <a:solidFill>
            <a:srgbClr val="000000">
              <a:alpha val="52000"/>
            </a:srgbClr>
          </a:solidFill>
          <a:ln>
            <a:noFill/>
          </a:ln>
        </p:spPr>
        <p:txBody>
          <a:bodyPr lIns="274320" tIns="274320" rIns="274320" bIns="274320">
            <a:normAutofit/>
          </a:bodyPr>
          <a:lstStyle>
            <a:lvl1pPr marL="0" algn="l">
              <a:defRPr sz="47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372100"/>
            <a:ext cx="2895600" cy="152400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0" indent="0" algn="r">
              <a:spcBef>
                <a:spcPts val="0"/>
              </a:spcBef>
              <a:buNone/>
              <a:defRPr sz="7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2"/>
            <a:r>
              <a:rPr lang="en-US" dirty="0" smtClean="0"/>
              <a:t>Presenter Name | Department or School | Date</a:t>
            </a:r>
          </a:p>
        </p:txBody>
      </p:sp>
    </p:spTree>
    <p:extLst>
      <p:ext uri="{BB962C8B-B14F-4D97-AF65-F5344CB8AC3E}">
        <p14:creationId xmlns:p14="http://schemas.microsoft.com/office/powerpoint/2010/main" val="2436689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295900"/>
          </a:xfrm>
          <a:noFill/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 dirty="0" smtClean="0"/>
              <a:t>Drag picture to placeholder </a:t>
            </a:r>
          </a:p>
          <a:p>
            <a:pPr lvl="0"/>
            <a:r>
              <a:rPr lang="en-US" noProof="0" dirty="0" smtClean="0"/>
              <a:t>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2743200" cy="5295900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>
              <a:buNone/>
              <a:defRPr sz="2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Title Goes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372100"/>
            <a:ext cx="2895600" cy="152400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0" indent="0" algn="r">
              <a:spcBef>
                <a:spcPts val="0"/>
              </a:spcBef>
              <a:buNone/>
              <a:defRPr sz="7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2"/>
            <a:r>
              <a:rPr lang="en-US" dirty="0" smtClean="0"/>
              <a:t>Presenter Name | Department or School | Date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257800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4572000" cy="5257800"/>
          </a:xfrm>
        </p:spPr>
        <p:txBody>
          <a:bodyPr lIns="274320" tIns="274320" rIns="274320" bIns="274320" anchor="ctr" anchorCtr="0"/>
          <a:lstStyle>
            <a:lvl1pPr>
              <a:defRPr baseline="0"/>
            </a:lvl1pPr>
          </a:lstStyle>
          <a:p>
            <a:pPr lvl="0"/>
            <a:r>
              <a:rPr lang="en-US" dirty="0" smtClean="0"/>
              <a:t>Bullet Points</a:t>
            </a:r>
          </a:p>
          <a:p>
            <a:pPr lvl="1"/>
            <a:r>
              <a:rPr lang="en-US" dirty="0" smtClean="0"/>
              <a:t>What is the project about?</a:t>
            </a:r>
          </a:p>
          <a:p>
            <a:pPr lvl="1"/>
            <a:r>
              <a:rPr lang="en-US" dirty="0" smtClean="0"/>
              <a:t>Define the scope</a:t>
            </a:r>
          </a:p>
          <a:p>
            <a:pPr lvl="1"/>
            <a:r>
              <a:rPr lang="en-US" dirty="0" smtClean="0"/>
              <a:t>Define the goals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5372100"/>
            <a:ext cx="2895600" cy="152400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0" indent="0" algn="r">
              <a:spcBef>
                <a:spcPts val="0"/>
              </a:spcBef>
              <a:buNone/>
              <a:defRPr sz="7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2"/>
            <a:r>
              <a:rPr lang="en-US" dirty="0" smtClean="0"/>
              <a:t>Presenter Name | Department or School | Date</a:t>
            </a:r>
          </a:p>
        </p:txBody>
      </p:sp>
    </p:spTree>
    <p:extLst>
      <p:ext uri="{BB962C8B-B14F-4D97-AF65-F5344CB8AC3E}">
        <p14:creationId xmlns:p14="http://schemas.microsoft.com/office/powerpoint/2010/main" val="17922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257800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9144000" cy="5257800"/>
          </a:xfrm>
        </p:spPr>
        <p:txBody>
          <a:bodyPr lIns="274320" tIns="274320" rIns="274320" bIns="274320" anchor="ctr" anchorCtr="0"/>
          <a:lstStyle>
            <a:lvl2pPr>
              <a:defRPr baseline="0"/>
            </a:lvl2pPr>
          </a:lstStyle>
          <a:p>
            <a:pPr lvl="0"/>
            <a:r>
              <a:rPr lang="en-US" dirty="0" smtClean="0"/>
              <a:t>What progress has been made since the previous milestone?</a:t>
            </a:r>
          </a:p>
          <a:p>
            <a:pPr lvl="1"/>
            <a:r>
              <a:rPr lang="en-US" dirty="0" smtClean="0"/>
              <a:t>Which tasks have been completed?</a:t>
            </a:r>
          </a:p>
          <a:p>
            <a:pPr lvl="1"/>
            <a:r>
              <a:rPr lang="en-US" dirty="0" smtClean="0"/>
              <a:t>What issues have been resolved?</a:t>
            </a:r>
          </a:p>
          <a:p>
            <a:pPr lvl="1"/>
            <a:r>
              <a:rPr lang="en-US" dirty="0" smtClean="0"/>
              <a:t>What new issues have risen?</a:t>
            </a:r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Is the project currently ahead of schedule, on track, or delayed?</a:t>
            </a:r>
          </a:p>
          <a:p>
            <a:pPr lvl="1"/>
            <a:r>
              <a:rPr lang="en-US" dirty="0" smtClean="0"/>
              <a:t>If delayed, what is the mitigation plan?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5372100"/>
            <a:ext cx="2895600" cy="152400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0" indent="0" algn="r">
              <a:spcBef>
                <a:spcPts val="0"/>
              </a:spcBef>
              <a:buNone/>
              <a:defRPr sz="7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2"/>
            <a:r>
              <a:rPr lang="en-US" dirty="0" smtClean="0"/>
              <a:t>Presenter Name | Department or School | Date</a:t>
            </a:r>
          </a:p>
        </p:txBody>
      </p:sp>
    </p:spTree>
    <p:extLst>
      <p:ext uri="{BB962C8B-B14F-4D97-AF65-F5344CB8AC3E}">
        <p14:creationId xmlns:p14="http://schemas.microsoft.com/office/powerpoint/2010/main" val="1067368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4"/>
            <a:ext cx="8229600" cy="140943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lIns="274320" tIns="274320" rIns="274320" bIns="2743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90700"/>
            <a:ext cx="8229600" cy="3314436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endParaRPr lang="en-US" dirty="0" smtClean="0"/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257800"/>
            <a:ext cx="91440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nyu_short_color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5372100"/>
            <a:ext cx="673555" cy="228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9" r:id="rId3"/>
    <p:sldLayoutId id="2147483660" r:id="rId4"/>
  </p:sldLayoutIdLst>
  <p:txStyles>
    <p:titleStyle>
      <a:lvl1pPr algn="ct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47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200" b="1" kern="1200">
          <a:solidFill>
            <a:schemeClr val="bg1"/>
          </a:solidFill>
          <a:latin typeface="Arial"/>
          <a:ea typeface="+mn-ea"/>
          <a:cs typeface="Arial"/>
        </a:defRPr>
      </a:lvl1pPr>
      <a:lvl2pPr marL="914400" indent="-457200" algn="l" defTabSz="457200" rtl="0" eaLnBrk="1" latinLnBrk="0" hangingPunct="1">
        <a:spcBef>
          <a:spcPts val="528"/>
        </a:spcBef>
        <a:buFont typeface="Arial"/>
        <a:buChar char="•"/>
        <a:defRPr sz="2100" kern="1200">
          <a:solidFill>
            <a:schemeClr val="bg1"/>
          </a:solidFill>
          <a:latin typeface="Arial"/>
          <a:ea typeface="+mn-ea"/>
          <a:cs typeface="Arial"/>
        </a:defRPr>
      </a:lvl2pPr>
      <a:lvl3pPr marL="1257300" indent="-342900" algn="l" defTabSz="457200" rtl="0" eaLnBrk="1" latinLnBrk="0" hangingPunct="1">
        <a:spcBef>
          <a:spcPts val="528"/>
        </a:spcBef>
        <a:buFont typeface="Arial"/>
        <a:buChar char="•"/>
        <a:defRPr sz="2100" kern="1200">
          <a:solidFill>
            <a:schemeClr val="bg1"/>
          </a:solidFill>
          <a:latin typeface="Arial"/>
          <a:ea typeface="+mn-ea"/>
          <a:cs typeface="Arial"/>
        </a:defRPr>
      </a:lvl3pPr>
      <a:lvl4pPr marL="1714500" indent="-342900" algn="l" defTabSz="457200" rtl="0" eaLnBrk="1" latinLnBrk="0" hangingPunct="1">
        <a:spcBef>
          <a:spcPts val="528"/>
        </a:spcBef>
        <a:buFont typeface="Arial"/>
        <a:buChar char="•"/>
        <a:defRPr sz="2100" kern="1200">
          <a:solidFill>
            <a:schemeClr val="bg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ts val="528"/>
        </a:spcBef>
        <a:buFont typeface="Arial"/>
        <a:buNone/>
        <a:defRPr sz="2200" b="1" kern="1200" baseline="0"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png"/><Relationship Id="rId7" Type="http://schemas.openxmlformats.org/officeDocument/2006/relationships/image" Target="../media/image11.tiff"/><Relationship Id="rId8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0.png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png"/><Relationship Id="rId7" Type="http://schemas.openxmlformats.org/officeDocument/2006/relationships/image" Target="../media/image11.tiff"/><Relationship Id="rId8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png"/><Relationship Id="rId7" Type="http://schemas.openxmlformats.org/officeDocument/2006/relationships/image" Target="../media/image11.tiff"/><Relationship Id="rId8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png"/><Relationship Id="rId7" Type="http://schemas.openxmlformats.org/officeDocument/2006/relationships/image" Target="../media/image11.tiff"/><Relationship Id="rId8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5200" y="0"/>
            <a:ext cx="5638800" cy="5715000"/>
          </a:xfrm>
        </p:spPr>
        <p:txBody>
          <a:bodyPr/>
          <a:lstStyle/>
          <a:p>
            <a:r>
              <a:rPr lang="en-US" dirty="0"/>
              <a:t>Advanced Persistent Threat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Detection System</a:t>
            </a:r>
            <a:br>
              <a:rPr lang="en-US" dirty="0" smtClean="0"/>
            </a:br>
            <a:r>
              <a:rPr lang="en-US" dirty="0" smtClean="0"/>
              <a:t>(APTDS)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800" dirty="0" smtClean="0"/>
              <a:t>Rony Xavier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096000" y="5372100"/>
            <a:ext cx="2895600" cy="152400"/>
          </a:xfrm>
        </p:spPr>
        <p:txBody>
          <a:bodyPr/>
          <a:lstStyle/>
          <a:p>
            <a:pPr algn="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48" y="11811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7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60110" y="935355"/>
            <a:ext cx="1394272" cy="43395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Design (Visualization)</a:t>
            </a:r>
            <a:endParaRPr lang="en-US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37" y="1154462"/>
            <a:ext cx="861629" cy="86162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53" y="2549721"/>
            <a:ext cx="861629" cy="86162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36" y="3949702"/>
            <a:ext cx="861629" cy="86162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425" y="1439524"/>
            <a:ext cx="1005987" cy="53509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739" y="2575947"/>
            <a:ext cx="758603" cy="80917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30" y="2555360"/>
            <a:ext cx="767179" cy="85035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899803" y="1228327"/>
            <a:ext cx="720128" cy="713026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923971" y="2624806"/>
            <a:ext cx="720128" cy="71302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899803" y="4024005"/>
            <a:ext cx="720128" cy="713026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1877816" y="1997297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93" name="TextBox 92"/>
          <p:cNvSpPr txBox="1"/>
          <p:nvPr/>
        </p:nvSpPr>
        <p:spPr>
          <a:xfrm>
            <a:off x="3520157" y="3415033"/>
            <a:ext cx="6657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Logstash</a:t>
            </a:r>
            <a:endParaRPr lang="en-US" sz="1050" dirty="0"/>
          </a:p>
        </p:txBody>
      </p:sp>
      <p:sp>
        <p:nvSpPr>
          <p:cNvPr id="98" name="TextBox 97"/>
          <p:cNvSpPr txBox="1"/>
          <p:nvPr/>
        </p:nvSpPr>
        <p:spPr>
          <a:xfrm>
            <a:off x="1877816" y="3361556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101" name="TextBox 100"/>
          <p:cNvSpPr txBox="1"/>
          <p:nvPr/>
        </p:nvSpPr>
        <p:spPr>
          <a:xfrm>
            <a:off x="542615" y="2037892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sp>
        <p:nvSpPr>
          <p:cNvPr id="102" name="TextBox 101"/>
          <p:cNvSpPr txBox="1"/>
          <p:nvPr/>
        </p:nvSpPr>
        <p:spPr>
          <a:xfrm>
            <a:off x="554979" y="3415033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sp>
        <p:nvSpPr>
          <p:cNvPr id="104" name="TextBox 103"/>
          <p:cNvSpPr txBox="1"/>
          <p:nvPr/>
        </p:nvSpPr>
        <p:spPr>
          <a:xfrm>
            <a:off x="542614" y="4788493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6201" y="2608636"/>
            <a:ext cx="562089" cy="729196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1877816" y="4779039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08496" y="3426610"/>
            <a:ext cx="9242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Elasticsearch</a:t>
            </a:r>
            <a:endParaRPr lang="en-US" sz="1050" dirty="0"/>
          </a:p>
        </p:txBody>
      </p:sp>
      <p:sp>
        <p:nvSpPr>
          <p:cNvPr id="109" name="TextBox 108"/>
          <p:cNvSpPr txBox="1"/>
          <p:nvPr/>
        </p:nvSpPr>
        <p:spPr>
          <a:xfrm>
            <a:off x="7676201" y="3353052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Kibana</a:t>
            </a:r>
            <a:endParaRPr lang="en-US" sz="1050" dirty="0"/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1574566" y="1584840"/>
            <a:ext cx="325237" cy="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1596182" y="2980536"/>
            <a:ext cx="327789" cy="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1574565" y="4380517"/>
            <a:ext cx="32523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2619931" y="1584840"/>
            <a:ext cx="800499" cy="1395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2644099" y="2980535"/>
            <a:ext cx="776331" cy="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2619931" y="2980535"/>
            <a:ext cx="800499" cy="1399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4187609" y="2980535"/>
            <a:ext cx="12241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76" idx="3"/>
          </p:cNvCxnSpPr>
          <p:nvPr/>
        </p:nvCxnSpPr>
        <p:spPr>
          <a:xfrm flipV="1">
            <a:off x="6170342" y="2973235"/>
            <a:ext cx="1505859" cy="7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5374412" y="1707074"/>
            <a:ext cx="416629" cy="8688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3" name="Picture 1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3679" y="1365208"/>
            <a:ext cx="700521" cy="700521"/>
          </a:xfrm>
          <a:prstGeom prst="rect">
            <a:avLst/>
          </a:prstGeom>
        </p:spPr>
      </p:pic>
      <p:cxnSp>
        <p:nvCxnSpPr>
          <p:cNvPr id="124" name="Straight Arrow Connector 123"/>
          <p:cNvCxnSpPr/>
          <p:nvPr/>
        </p:nvCxnSpPr>
        <p:spPr>
          <a:xfrm>
            <a:off x="5374412" y="1707074"/>
            <a:ext cx="859267" cy="83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>
            <a:off x="5791041" y="1715469"/>
            <a:ext cx="442638" cy="860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6346698" y="2092885"/>
            <a:ext cx="5875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APTDS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0331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Collection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51" y="1291960"/>
            <a:ext cx="1193800" cy="1193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551" y="3425560"/>
            <a:ext cx="1295400" cy="1295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57294" y="2507936"/>
            <a:ext cx="6612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Sysmon</a:t>
            </a:r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2327094" y="4720960"/>
            <a:ext cx="13479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Event Logs</a:t>
            </a:r>
            <a:endParaRPr lang="en-US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663761" y="1679155"/>
            <a:ext cx="14893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050" dirty="0" smtClean="0"/>
              <a:t>Process Events Logs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dirty="0" smtClean="0"/>
              <a:t>Network Events Logs</a:t>
            </a:r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3" name="TextBox 12"/>
          <p:cNvSpPr txBox="1"/>
          <p:nvPr/>
        </p:nvSpPr>
        <p:spPr>
          <a:xfrm>
            <a:off x="679092" y="3730360"/>
            <a:ext cx="158535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050" dirty="0" smtClean="0"/>
              <a:t>System Event Logs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dirty="0" smtClean="0"/>
              <a:t>Security </a:t>
            </a:r>
            <a:r>
              <a:rPr lang="en-US" sz="1050" dirty="0"/>
              <a:t>Event </a:t>
            </a:r>
            <a:r>
              <a:rPr lang="en-US" sz="1050" dirty="0" smtClean="0"/>
              <a:t>Logs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dirty="0" smtClean="0"/>
              <a:t>Application </a:t>
            </a:r>
            <a:r>
              <a:rPr lang="en-US" sz="1050" dirty="0"/>
              <a:t>Event </a:t>
            </a:r>
            <a:r>
              <a:rPr lang="en-US" sz="1050" dirty="0" smtClean="0"/>
              <a:t>Logs</a:t>
            </a:r>
          </a:p>
          <a:p>
            <a:endParaRPr lang="en-US" sz="1050" dirty="0"/>
          </a:p>
          <a:p>
            <a:endParaRPr lang="en-US" sz="105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5105400" y="2604983"/>
            <a:ext cx="720128" cy="7130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83413" y="3373953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cxnSp>
        <p:nvCxnSpPr>
          <p:cNvPr id="6" name="Straight Arrow Connector 5"/>
          <p:cNvCxnSpPr>
            <a:stCxn id="2" idx="3"/>
            <a:endCxn id="14" idx="1"/>
          </p:cNvCxnSpPr>
          <p:nvPr/>
        </p:nvCxnSpPr>
        <p:spPr>
          <a:xfrm>
            <a:off x="3597951" y="1888860"/>
            <a:ext cx="1507449" cy="10726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" idx="3"/>
            <a:endCxn id="14" idx="1"/>
          </p:cNvCxnSpPr>
          <p:nvPr/>
        </p:nvCxnSpPr>
        <p:spPr>
          <a:xfrm flipV="1">
            <a:off x="3597951" y="2961496"/>
            <a:ext cx="1507449" cy="11117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977" y="2591464"/>
            <a:ext cx="767179" cy="78248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432704" y="3451137"/>
            <a:ext cx="6657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Logstash</a:t>
            </a:r>
            <a:endParaRPr lang="en-US" sz="1050" dirty="0"/>
          </a:p>
        </p:txBody>
      </p:sp>
      <p:cxnSp>
        <p:nvCxnSpPr>
          <p:cNvPr id="5" name="Straight Arrow Connector 4"/>
          <p:cNvCxnSpPr>
            <a:stCxn id="14" idx="3"/>
            <a:endCxn id="16" idx="1"/>
          </p:cNvCxnSpPr>
          <p:nvPr/>
        </p:nvCxnSpPr>
        <p:spPr>
          <a:xfrm>
            <a:off x="5825528" y="2961496"/>
            <a:ext cx="1507449" cy="212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87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Storage and Analysis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19" y="1595404"/>
            <a:ext cx="1102474" cy="117597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746" y="1112855"/>
            <a:ext cx="1005987" cy="53509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2056719" y="1282924"/>
            <a:ext cx="1539387" cy="18009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Collect time-slice of logs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5181373" y="1249620"/>
            <a:ext cx="1539387" cy="18009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Store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562100"/>
            <a:ext cx="1102474" cy="1175971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833262" y="2177144"/>
            <a:ext cx="1078763" cy="1312387"/>
            <a:chOff x="3714418" y="2960915"/>
            <a:chExt cx="1078763" cy="1312387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4418" y="2960915"/>
              <a:ext cx="1058471" cy="1058471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962400" y="4019386"/>
              <a:ext cx="83078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APTDS</a:t>
              </a:r>
              <a:endParaRPr lang="en-US" sz="1050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761319" y="3764805"/>
            <a:ext cx="75213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APTDS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Perform live monitoring and analysis.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Collect </a:t>
            </a:r>
            <a:r>
              <a:rPr lang="en-US" dirty="0"/>
              <a:t>time-slices of </a:t>
            </a:r>
            <a:r>
              <a:rPr lang="en-US" dirty="0" smtClean="0"/>
              <a:t>logs</a:t>
            </a:r>
            <a:r>
              <a:rPr lang="en-US" dirty="0" smtClean="0"/>
              <a:t>.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Perform analysis based on Cyber Analytics Repository using Spark.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Classify the logs to appropriate ATT&amp;CK Tactics.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Store back in Elasticsearch.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7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66" r="-448" b="18965"/>
          <a:stretch/>
        </p:blipFill>
        <p:spPr>
          <a:xfrm>
            <a:off x="76200" y="1104900"/>
            <a:ext cx="9030511" cy="3657600"/>
          </a:xfrm>
          <a:prstGeom prst="rect">
            <a:avLst/>
          </a:prstGeom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302069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66" r="-448" b="18965"/>
          <a:stretch/>
        </p:blipFill>
        <p:spPr>
          <a:xfrm>
            <a:off x="76200" y="1104900"/>
            <a:ext cx="9030511" cy="3657600"/>
          </a:xfrm>
          <a:prstGeom prst="rect">
            <a:avLst/>
          </a:prstGeom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Visualization(Tactics and Techniques)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99059" y="1333500"/>
            <a:ext cx="8968741" cy="1752600"/>
          </a:xfrm>
          <a:prstGeom prst="roundRect">
            <a:avLst/>
          </a:prstGeom>
          <a:noFill/>
          <a:ln w="47625"/>
          <a:effectLst>
            <a:outerShdw blurRad="40000" dist="23000" dir="5400000" rotWithShape="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66" r="-448" b="18965"/>
          <a:stretch/>
        </p:blipFill>
        <p:spPr>
          <a:xfrm>
            <a:off x="76200" y="1104900"/>
            <a:ext cx="9030511" cy="3657600"/>
          </a:xfrm>
          <a:prstGeom prst="rect">
            <a:avLst/>
          </a:prstGeom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Visualization(</a:t>
            </a:r>
            <a:r>
              <a:rPr lang="en-US" dirty="0" err="1" smtClean="0"/>
              <a:t>Timeseries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6200" y="2933700"/>
            <a:ext cx="7467600" cy="1143000"/>
          </a:xfrm>
          <a:prstGeom prst="roundRect">
            <a:avLst/>
          </a:prstGeom>
          <a:noFill/>
          <a:ln w="47625"/>
          <a:effectLst>
            <a:outerShdw blurRad="40000" dist="23000" dir="5400000" rotWithShape="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5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66" r="-448" b="18965"/>
          <a:stretch/>
        </p:blipFill>
        <p:spPr>
          <a:xfrm>
            <a:off x="76200" y="1104900"/>
            <a:ext cx="9030511" cy="3657600"/>
          </a:xfrm>
          <a:prstGeom prst="rect">
            <a:avLst/>
          </a:prstGeom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Visualization(Monitored Systems)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467599" y="3009900"/>
            <a:ext cx="1639111" cy="1082040"/>
          </a:xfrm>
          <a:prstGeom prst="roundRect">
            <a:avLst/>
          </a:prstGeom>
          <a:noFill/>
          <a:ln w="47625"/>
          <a:effectLst>
            <a:outerShdw blurRad="40000" dist="23000" dir="5400000" rotWithShape="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66" r="-448" b="18965"/>
          <a:stretch/>
        </p:blipFill>
        <p:spPr>
          <a:xfrm>
            <a:off x="76200" y="1104900"/>
            <a:ext cx="9030511" cy="3657600"/>
          </a:xfrm>
          <a:prstGeom prst="rect">
            <a:avLst/>
          </a:prstGeom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Visualization(Logs)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6200" y="4076700"/>
            <a:ext cx="8991600" cy="685800"/>
          </a:xfrm>
          <a:prstGeom prst="roundRect">
            <a:avLst/>
          </a:prstGeom>
          <a:noFill/>
          <a:ln w="47625"/>
          <a:effectLst>
            <a:outerShdw blurRad="40000" dist="23000" dir="5400000" rotWithShape="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9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Likey</a:t>
            </a:r>
            <a:r>
              <a:rPr lang="en-US" dirty="0" smtClean="0"/>
              <a:t> Presence of APT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66" r="16667" b="31434"/>
          <a:stretch/>
        </p:blipFill>
        <p:spPr>
          <a:xfrm>
            <a:off x="140997" y="952500"/>
            <a:ext cx="8926803" cy="370041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0997" y="3238500"/>
            <a:ext cx="8915400" cy="1414418"/>
          </a:xfrm>
          <a:prstGeom prst="roundRect">
            <a:avLst/>
          </a:prstGeom>
          <a:noFill/>
          <a:ln w="47625"/>
          <a:effectLst>
            <a:outerShdw blurRad="40000" dist="23000" dir="5400000" rotWithShape="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4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Unlikely Presence of APT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" r="15833" b="33049"/>
          <a:stretch/>
        </p:blipFill>
        <p:spPr>
          <a:xfrm>
            <a:off x="140997" y="952500"/>
            <a:ext cx="8951968" cy="358140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0997" y="3238500"/>
            <a:ext cx="8915400" cy="1295401"/>
          </a:xfrm>
          <a:prstGeom prst="roundRect">
            <a:avLst/>
          </a:prstGeom>
          <a:noFill/>
          <a:ln w="47625"/>
          <a:effectLst>
            <a:outerShdw blurRad="40000" dist="23000" dir="5400000" rotWithShape="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38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Advanced Persistent Threat</a:t>
            </a:r>
            <a:r>
              <a:rPr lang="en-US" dirty="0"/>
              <a:t> </a:t>
            </a:r>
            <a:r>
              <a:rPr lang="en-US" dirty="0" smtClean="0"/>
              <a:t>(APT)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pic>
        <p:nvPicPr>
          <p:cNvPr id="1026" name="Picture 2" descr="creen Shot 2017-04-24 at 2.08.51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47900"/>
            <a:ext cx="4054583" cy="301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0181" y="952500"/>
            <a:ext cx="58883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Advanced Persistent Threat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 (</a:t>
            </a:r>
            <a:r>
              <a:rPr lang="en-US" b="1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APT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) </a:t>
            </a:r>
            <a:endParaRPr lang="en-US" dirty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G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ains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access to a network </a:t>
            </a:r>
            <a:endParaRPr lang="en-US" dirty="0" smtClean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tays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there undetected for a long period of time.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ntention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of an </a:t>
            </a:r>
            <a:r>
              <a:rPr lang="en-US" b="1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APT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 attack is to steal data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Not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to cause 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damage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Not easily detected by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traditional 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                              cyber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security measures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63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38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0180" y="952500"/>
            <a:ext cx="79732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APTDS could be a valuable tool in detecting the presence of </a:t>
            </a:r>
            <a:r>
              <a:rPr lang="en-US" dirty="0" err="1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APTs.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Visualizations are significantly more effective than going through log text.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It can enable even a novice Cyber Security Analysts make expert level analysis.</a:t>
            </a:r>
            <a:endParaRPr lang="en-US" dirty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b="1" dirty="0" smtClean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Future Work</a:t>
            </a:r>
          </a:p>
          <a:p>
            <a:pPr marL="742950" lvl="2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Enhance with machine-learning.</a:t>
            </a:r>
          </a:p>
          <a:p>
            <a:pPr marL="742950" lvl="2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Enhance to include MITRE’s private Cyber Analytic Repository.</a:t>
            </a:r>
          </a:p>
          <a:p>
            <a:pPr marL="742950" lvl="2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Request open-source support.</a:t>
            </a:r>
          </a:p>
          <a:p>
            <a:pPr marL="742950" lvl="2" indent="-285750">
              <a:buFont typeface="Arial" charset="0"/>
              <a:buChar char="•"/>
            </a:pPr>
            <a:endParaRPr lang="en-US" dirty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b="1" dirty="0" smtClean="0">
              <a:solidFill>
                <a:srgbClr val="222222"/>
              </a:solidFill>
              <a:latin typeface="Roboto" charset="0"/>
            </a:endParaRPr>
          </a:p>
          <a:p>
            <a:r>
              <a:rPr lang="en-US" b="1" dirty="0">
                <a:solidFill>
                  <a:srgbClr val="222222"/>
                </a:solidFill>
                <a:latin typeface="Roboto" charset="0"/>
              </a:rPr>
              <a:t>	</a:t>
            </a:r>
            <a:endParaRPr lang="en-US" dirty="0">
              <a:solidFill>
                <a:srgbClr val="222222"/>
              </a:solidFill>
              <a:latin typeface="Roboto" charset="0"/>
            </a:endParaRPr>
          </a:p>
          <a:p>
            <a:pPr marL="742950" lvl="1" indent="-285750">
              <a:buFont typeface="Wingdings" charset="2"/>
              <a:buChar char="Ø"/>
            </a:pPr>
            <a:endParaRPr lang="en-US" dirty="0" smtClean="0">
              <a:solidFill>
                <a:srgbClr val="222222"/>
              </a:solidFill>
              <a:latin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49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1050" y="1028700"/>
            <a:ext cx="84095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Cyber Kill Chain</a:t>
            </a:r>
            <a:endParaRPr lang="en-US" b="1" dirty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Reveals overall the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stages of a 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cyberattack.</a:t>
            </a:r>
          </a:p>
          <a:p>
            <a:pPr marL="285750" indent="-285750">
              <a:buFont typeface="Wingdings" charset="2"/>
              <a:buChar char="Ø"/>
            </a:pPr>
            <a:endParaRPr lang="en-US" dirty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Adversarial </a:t>
            </a:r>
            <a:r>
              <a:rPr lang="en-US" b="1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Tactics, Techniques, and Common </a:t>
            </a:r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Knowledge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 (</a:t>
            </a:r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ATT&amp;CK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™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  <a:endParaRPr lang="en-US" dirty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Adversary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behavior model 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after </a:t>
            </a:r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Exploit.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052" name="Picture 4" descr="creen Shot 2017-04-23 at 3.16.24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97" y="3086100"/>
            <a:ext cx="8459405" cy="192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Cyber Kill Chain &amp; MITRE ATT&amp;CK</a:t>
            </a:r>
          </a:p>
        </p:txBody>
      </p:sp>
    </p:spTree>
    <p:extLst>
      <p:ext uri="{BB962C8B-B14F-4D97-AF65-F5344CB8AC3E}">
        <p14:creationId xmlns:p14="http://schemas.microsoft.com/office/powerpoint/2010/main" val="53532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952500"/>
            <a:ext cx="8305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Techniques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Cyber Attack techniques used by the adversary.</a:t>
            </a:r>
          </a:p>
          <a:p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Tactics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Stages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in 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the ATT&amp;CK chain the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Techniques 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fall into.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</a:b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074" name="Picture 2" descr="creen Shot 2017-04-23 at 10.59.06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171700"/>
            <a:ext cx="5457185" cy="310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MITRE </a:t>
            </a:r>
            <a:r>
              <a:rPr lang="en-US" dirty="0"/>
              <a:t>ATT&amp;CK </a:t>
            </a:r>
            <a:r>
              <a:rPr lang="en-US" dirty="0" smtClean="0"/>
              <a:t>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6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699629715"/>
              </p:ext>
            </p:extLst>
          </p:nvPr>
        </p:nvGraphicFramePr>
        <p:xfrm>
          <a:off x="1714500" y="1974477"/>
          <a:ext cx="5507324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MITRE </a:t>
            </a:r>
            <a:r>
              <a:rPr lang="en-US" dirty="0" smtClean="0"/>
              <a:t> Cyber </a:t>
            </a:r>
            <a:r>
              <a:rPr lang="en-US" dirty="0"/>
              <a:t>Analytics Repository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9100" y="1215677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Describes analytics to detect ATT&amp;CK Techniques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</a:b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35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38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Advanced Persistent Threat Detection System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0180" y="952500"/>
            <a:ext cx="743981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Purpose</a:t>
            </a:r>
            <a:endParaRPr lang="en-US" dirty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Detect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possible indicators of 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attack techniques from event logs.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Categorize events into stages of attack.</a:t>
            </a:r>
            <a:endParaRPr lang="en-US" dirty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Visualize if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 chain of 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attack behaviors.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Enable the user the see patterns and make the connections.</a:t>
            </a:r>
            <a:endParaRPr lang="en-US" dirty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Decrease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Advanced Persistent Threat detection 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time.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b="1" dirty="0" smtClean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Purpose is NOT</a:t>
            </a:r>
          </a:p>
          <a:p>
            <a:pPr marL="742950" lvl="2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To replace an anti-virus tool.</a:t>
            </a:r>
            <a:endParaRPr lang="en-US" dirty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b="1" dirty="0" smtClean="0">
              <a:solidFill>
                <a:srgbClr val="222222"/>
              </a:solidFill>
              <a:latin typeface="Roboto" charset="0"/>
            </a:endParaRPr>
          </a:p>
          <a:p>
            <a:r>
              <a:rPr lang="en-US" b="1" dirty="0">
                <a:solidFill>
                  <a:srgbClr val="222222"/>
                </a:solidFill>
                <a:latin typeface="Roboto" charset="0"/>
              </a:rPr>
              <a:t>	</a:t>
            </a:r>
            <a:endParaRPr lang="en-US" dirty="0">
              <a:solidFill>
                <a:srgbClr val="222222"/>
              </a:solidFill>
              <a:latin typeface="Roboto" charset="0"/>
            </a:endParaRPr>
          </a:p>
          <a:p>
            <a:pPr marL="742950" lvl="1" indent="-285750">
              <a:buFont typeface="Wingdings" charset="2"/>
              <a:buChar char="Ø"/>
            </a:pPr>
            <a:endParaRPr lang="en-US" dirty="0" smtClean="0">
              <a:solidFill>
                <a:srgbClr val="222222"/>
              </a:solidFill>
              <a:latin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21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Advanced Persistent Threat Detection </a:t>
            </a:r>
            <a:r>
              <a:rPr lang="en-US" dirty="0" smtClean="0"/>
              <a:t>System (</a:t>
            </a:r>
            <a:r>
              <a:rPr lang="en-US" dirty="0"/>
              <a:t>APTDS)</a:t>
            </a:r>
            <a:r>
              <a:rPr lang="en-US" dirty="0" smtClean="0"/>
              <a:t> Design</a:t>
            </a:r>
            <a:endParaRPr lang="en-US" dirty="0"/>
          </a:p>
        </p:txBody>
      </p:sp>
      <p:pic>
        <p:nvPicPr>
          <p:cNvPr id="208" name="Picture 2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37" y="1154462"/>
            <a:ext cx="861629" cy="861629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53" y="2549721"/>
            <a:ext cx="861629" cy="861629"/>
          </a:xfrm>
          <a:prstGeom prst="rect">
            <a:avLst/>
          </a:prstGeom>
        </p:spPr>
      </p:pic>
      <p:pic>
        <p:nvPicPr>
          <p:cNvPr id="210" name="Picture 2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36" y="3949702"/>
            <a:ext cx="861629" cy="861629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425" y="1439524"/>
            <a:ext cx="1005987" cy="535099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739" y="2575947"/>
            <a:ext cx="758603" cy="809176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30" y="2555360"/>
            <a:ext cx="767179" cy="850350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899803" y="1228327"/>
            <a:ext cx="720128" cy="713026"/>
          </a:xfrm>
          <a:prstGeom prst="rect">
            <a:avLst/>
          </a:prstGeom>
        </p:spPr>
      </p:pic>
      <p:pic>
        <p:nvPicPr>
          <p:cNvPr id="215" name="Picture 2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923971" y="2624806"/>
            <a:ext cx="720128" cy="713026"/>
          </a:xfrm>
          <a:prstGeom prst="rect">
            <a:avLst/>
          </a:prstGeom>
        </p:spPr>
      </p:pic>
      <p:pic>
        <p:nvPicPr>
          <p:cNvPr id="216" name="Picture 2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899803" y="4024005"/>
            <a:ext cx="720128" cy="713026"/>
          </a:xfrm>
          <a:prstGeom prst="rect">
            <a:avLst/>
          </a:prstGeom>
        </p:spPr>
      </p:pic>
      <p:sp>
        <p:nvSpPr>
          <p:cNvPr id="217" name="TextBox 216"/>
          <p:cNvSpPr txBox="1"/>
          <p:nvPr/>
        </p:nvSpPr>
        <p:spPr>
          <a:xfrm>
            <a:off x="1877816" y="1997297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218" name="TextBox 217"/>
          <p:cNvSpPr txBox="1"/>
          <p:nvPr/>
        </p:nvSpPr>
        <p:spPr>
          <a:xfrm>
            <a:off x="3520157" y="3415033"/>
            <a:ext cx="6657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Logstash</a:t>
            </a:r>
            <a:endParaRPr lang="en-US" sz="1050" dirty="0"/>
          </a:p>
        </p:txBody>
      </p:sp>
      <p:sp>
        <p:nvSpPr>
          <p:cNvPr id="219" name="TextBox 218"/>
          <p:cNvSpPr txBox="1"/>
          <p:nvPr/>
        </p:nvSpPr>
        <p:spPr>
          <a:xfrm>
            <a:off x="1877816" y="3361556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220" name="TextBox 219"/>
          <p:cNvSpPr txBox="1"/>
          <p:nvPr/>
        </p:nvSpPr>
        <p:spPr>
          <a:xfrm>
            <a:off x="542615" y="2037892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sp>
        <p:nvSpPr>
          <p:cNvPr id="221" name="TextBox 220"/>
          <p:cNvSpPr txBox="1"/>
          <p:nvPr/>
        </p:nvSpPr>
        <p:spPr>
          <a:xfrm>
            <a:off x="554979" y="3415033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sp>
        <p:nvSpPr>
          <p:cNvPr id="222" name="TextBox 221"/>
          <p:cNvSpPr txBox="1"/>
          <p:nvPr/>
        </p:nvSpPr>
        <p:spPr>
          <a:xfrm>
            <a:off x="542614" y="4788493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pic>
        <p:nvPicPr>
          <p:cNvPr id="223" name="Picture 2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6201" y="2608636"/>
            <a:ext cx="562089" cy="729196"/>
          </a:xfrm>
          <a:prstGeom prst="rect">
            <a:avLst/>
          </a:prstGeom>
        </p:spPr>
      </p:pic>
      <p:sp>
        <p:nvSpPr>
          <p:cNvPr id="224" name="TextBox 223"/>
          <p:cNvSpPr txBox="1"/>
          <p:nvPr/>
        </p:nvSpPr>
        <p:spPr>
          <a:xfrm>
            <a:off x="1877816" y="4779039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225" name="TextBox 224"/>
          <p:cNvSpPr txBox="1"/>
          <p:nvPr/>
        </p:nvSpPr>
        <p:spPr>
          <a:xfrm>
            <a:off x="5408496" y="3426610"/>
            <a:ext cx="9242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Elasticsearch</a:t>
            </a:r>
            <a:endParaRPr lang="en-US" sz="1050" dirty="0"/>
          </a:p>
        </p:txBody>
      </p:sp>
      <p:sp>
        <p:nvSpPr>
          <p:cNvPr id="226" name="TextBox 225"/>
          <p:cNvSpPr txBox="1"/>
          <p:nvPr/>
        </p:nvSpPr>
        <p:spPr>
          <a:xfrm>
            <a:off x="7676201" y="3353052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Kibana</a:t>
            </a:r>
            <a:endParaRPr lang="en-US" sz="1050" dirty="0"/>
          </a:p>
        </p:txBody>
      </p:sp>
      <p:cxnSp>
        <p:nvCxnSpPr>
          <p:cNvPr id="227" name="Straight Arrow Connector 226"/>
          <p:cNvCxnSpPr/>
          <p:nvPr/>
        </p:nvCxnSpPr>
        <p:spPr>
          <a:xfrm flipV="1">
            <a:off x="1574566" y="1584841"/>
            <a:ext cx="325237" cy="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>
            <a:off x="1596182" y="2980536"/>
            <a:ext cx="327789" cy="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>
            <a:off x="1574565" y="4380517"/>
            <a:ext cx="32523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/>
          <p:nvPr/>
        </p:nvCxnSpPr>
        <p:spPr>
          <a:xfrm>
            <a:off x="2619931" y="1584840"/>
            <a:ext cx="800499" cy="1395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/>
          <p:nvPr/>
        </p:nvCxnSpPr>
        <p:spPr>
          <a:xfrm flipV="1">
            <a:off x="2644099" y="2980535"/>
            <a:ext cx="776331" cy="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2619931" y="2980536"/>
            <a:ext cx="800499" cy="1399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/>
          <p:nvPr/>
        </p:nvCxnSpPr>
        <p:spPr>
          <a:xfrm>
            <a:off x="4187609" y="2980535"/>
            <a:ext cx="12241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212" idx="3"/>
          </p:cNvCxnSpPr>
          <p:nvPr/>
        </p:nvCxnSpPr>
        <p:spPr>
          <a:xfrm flipV="1">
            <a:off x="6170342" y="2973236"/>
            <a:ext cx="1505859" cy="72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>
            <a:off x="5374412" y="1707074"/>
            <a:ext cx="416629" cy="8688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6" name="Picture 2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3679" y="1365208"/>
            <a:ext cx="700521" cy="700521"/>
          </a:xfrm>
          <a:prstGeom prst="rect">
            <a:avLst/>
          </a:prstGeom>
        </p:spPr>
      </p:pic>
      <p:cxnSp>
        <p:nvCxnSpPr>
          <p:cNvPr id="237" name="Straight Arrow Connector 236"/>
          <p:cNvCxnSpPr/>
          <p:nvPr/>
        </p:nvCxnSpPr>
        <p:spPr>
          <a:xfrm>
            <a:off x="5374412" y="1707074"/>
            <a:ext cx="859267" cy="83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/>
          <p:nvPr/>
        </p:nvCxnSpPr>
        <p:spPr>
          <a:xfrm flipH="1">
            <a:off x="5791041" y="1715469"/>
            <a:ext cx="442638" cy="860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9" name="TextBox 238"/>
          <p:cNvSpPr txBox="1"/>
          <p:nvPr/>
        </p:nvSpPr>
        <p:spPr>
          <a:xfrm>
            <a:off x="6346698" y="2092885"/>
            <a:ext cx="5875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APTDS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20365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909758"/>
            <a:ext cx="3706179" cy="441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Design (Collection)</a:t>
            </a:r>
            <a:endParaRPr lang="en-US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37" y="1154462"/>
            <a:ext cx="861629" cy="86162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53" y="2549721"/>
            <a:ext cx="861629" cy="86162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36" y="3949702"/>
            <a:ext cx="861629" cy="86162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425" y="1439524"/>
            <a:ext cx="1005987" cy="53509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739" y="2575947"/>
            <a:ext cx="758603" cy="80917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30" y="2555360"/>
            <a:ext cx="767179" cy="85035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899803" y="1228327"/>
            <a:ext cx="720128" cy="713026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923971" y="2624806"/>
            <a:ext cx="720128" cy="71302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899803" y="4024005"/>
            <a:ext cx="720128" cy="713026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1877816" y="1997297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93" name="TextBox 92"/>
          <p:cNvSpPr txBox="1"/>
          <p:nvPr/>
        </p:nvSpPr>
        <p:spPr>
          <a:xfrm>
            <a:off x="3520157" y="3415033"/>
            <a:ext cx="6657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Logstash</a:t>
            </a:r>
            <a:endParaRPr lang="en-US" sz="1050" dirty="0"/>
          </a:p>
        </p:txBody>
      </p:sp>
      <p:sp>
        <p:nvSpPr>
          <p:cNvPr id="98" name="TextBox 97"/>
          <p:cNvSpPr txBox="1"/>
          <p:nvPr/>
        </p:nvSpPr>
        <p:spPr>
          <a:xfrm>
            <a:off x="1877816" y="3361556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101" name="TextBox 100"/>
          <p:cNvSpPr txBox="1"/>
          <p:nvPr/>
        </p:nvSpPr>
        <p:spPr>
          <a:xfrm>
            <a:off x="542615" y="2037892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sp>
        <p:nvSpPr>
          <p:cNvPr id="102" name="TextBox 101"/>
          <p:cNvSpPr txBox="1"/>
          <p:nvPr/>
        </p:nvSpPr>
        <p:spPr>
          <a:xfrm>
            <a:off x="554979" y="3415033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sp>
        <p:nvSpPr>
          <p:cNvPr id="104" name="TextBox 103"/>
          <p:cNvSpPr txBox="1"/>
          <p:nvPr/>
        </p:nvSpPr>
        <p:spPr>
          <a:xfrm>
            <a:off x="542614" y="4788493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6201" y="2608636"/>
            <a:ext cx="562089" cy="729196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1877816" y="4779039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08496" y="3426610"/>
            <a:ext cx="9242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Elasticsearch</a:t>
            </a:r>
            <a:endParaRPr lang="en-US" sz="1050" dirty="0"/>
          </a:p>
        </p:txBody>
      </p:sp>
      <p:sp>
        <p:nvSpPr>
          <p:cNvPr id="109" name="TextBox 108"/>
          <p:cNvSpPr txBox="1"/>
          <p:nvPr/>
        </p:nvSpPr>
        <p:spPr>
          <a:xfrm>
            <a:off x="7676201" y="3353052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Kibana</a:t>
            </a:r>
            <a:endParaRPr lang="en-US" sz="1050" dirty="0"/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1574566" y="1584840"/>
            <a:ext cx="325237" cy="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1596182" y="2980536"/>
            <a:ext cx="327789" cy="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1574565" y="4380517"/>
            <a:ext cx="32523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2619931" y="1584840"/>
            <a:ext cx="800499" cy="1395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2644099" y="2980535"/>
            <a:ext cx="776331" cy="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2619931" y="2980535"/>
            <a:ext cx="800499" cy="1399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4187609" y="2980535"/>
            <a:ext cx="12241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76" idx="3"/>
          </p:cNvCxnSpPr>
          <p:nvPr/>
        </p:nvCxnSpPr>
        <p:spPr>
          <a:xfrm flipV="1">
            <a:off x="6170342" y="2973235"/>
            <a:ext cx="1505859" cy="7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5374412" y="1707074"/>
            <a:ext cx="416629" cy="8688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3" name="Picture 1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3679" y="1365208"/>
            <a:ext cx="700521" cy="700521"/>
          </a:xfrm>
          <a:prstGeom prst="rect">
            <a:avLst/>
          </a:prstGeom>
        </p:spPr>
      </p:pic>
      <p:cxnSp>
        <p:nvCxnSpPr>
          <p:cNvPr id="124" name="Straight Arrow Connector 123"/>
          <p:cNvCxnSpPr/>
          <p:nvPr/>
        </p:nvCxnSpPr>
        <p:spPr>
          <a:xfrm>
            <a:off x="5374412" y="1707074"/>
            <a:ext cx="859267" cy="83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>
            <a:off x="5791041" y="1715469"/>
            <a:ext cx="442638" cy="860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6346698" y="2092885"/>
            <a:ext cx="5875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APTDS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9547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07345" y="935355"/>
            <a:ext cx="2981010" cy="43395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Design (Storage and Analysis)</a:t>
            </a:r>
            <a:endParaRPr lang="en-US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37" y="1154462"/>
            <a:ext cx="861629" cy="86162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53" y="2549721"/>
            <a:ext cx="861629" cy="86162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36" y="3949702"/>
            <a:ext cx="861629" cy="86162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425" y="1439524"/>
            <a:ext cx="1005987" cy="53509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739" y="2575947"/>
            <a:ext cx="758603" cy="80917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30" y="2555360"/>
            <a:ext cx="767179" cy="85035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899803" y="1228327"/>
            <a:ext cx="720128" cy="713026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923971" y="2624806"/>
            <a:ext cx="720128" cy="71302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899803" y="4024005"/>
            <a:ext cx="720128" cy="713026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1877816" y="1997297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93" name="TextBox 92"/>
          <p:cNvSpPr txBox="1"/>
          <p:nvPr/>
        </p:nvSpPr>
        <p:spPr>
          <a:xfrm>
            <a:off x="3520157" y="3415033"/>
            <a:ext cx="6657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Logstash</a:t>
            </a:r>
            <a:endParaRPr lang="en-US" sz="1050" dirty="0"/>
          </a:p>
        </p:txBody>
      </p:sp>
      <p:sp>
        <p:nvSpPr>
          <p:cNvPr id="98" name="TextBox 97"/>
          <p:cNvSpPr txBox="1"/>
          <p:nvPr/>
        </p:nvSpPr>
        <p:spPr>
          <a:xfrm>
            <a:off x="1877816" y="3361556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101" name="TextBox 100"/>
          <p:cNvSpPr txBox="1"/>
          <p:nvPr/>
        </p:nvSpPr>
        <p:spPr>
          <a:xfrm>
            <a:off x="542615" y="2037892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sp>
        <p:nvSpPr>
          <p:cNvPr id="102" name="TextBox 101"/>
          <p:cNvSpPr txBox="1"/>
          <p:nvPr/>
        </p:nvSpPr>
        <p:spPr>
          <a:xfrm>
            <a:off x="554979" y="3415033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sp>
        <p:nvSpPr>
          <p:cNvPr id="104" name="TextBox 103"/>
          <p:cNvSpPr txBox="1"/>
          <p:nvPr/>
        </p:nvSpPr>
        <p:spPr>
          <a:xfrm>
            <a:off x="542614" y="4788493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6201" y="2608636"/>
            <a:ext cx="562089" cy="729196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1877816" y="4779039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08496" y="3426610"/>
            <a:ext cx="9242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Elasticsearch</a:t>
            </a:r>
            <a:endParaRPr lang="en-US" sz="1050" dirty="0"/>
          </a:p>
        </p:txBody>
      </p:sp>
      <p:sp>
        <p:nvSpPr>
          <p:cNvPr id="109" name="TextBox 108"/>
          <p:cNvSpPr txBox="1"/>
          <p:nvPr/>
        </p:nvSpPr>
        <p:spPr>
          <a:xfrm>
            <a:off x="7676201" y="3353052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Kibana</a:t>
            </a:r>
            <a:endParaRPr lang="en-US" sz="1050" dirty="0"/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1574566" y="1584840"/>
            <a:ext cx="325237" cy="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1596182" y="2980536"/>
            <a:ext cx="327789" cy="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1574565" y="4380517"/>
            <a:ext cx="32523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2619931" y="1584840"/>
            <a:ext cx="800499" cy="1395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2644099" y="2980535"/>
            <a:ext cx="776331" cy="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2619931" y="2980535"/>
            <a:ext cx="800499" cy="1399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77" idx="3"/>
          </p:cNvCxnSpPr>
          <p:nvPr/>
        </p:nvCxnSpPr>
        <p:spPr>
          <a:xfrm>
            <a:off x="4187609" y="2980535"/>
            <a:ext cx="12241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76" idx="3"/>
          </p:cNvCxnSpPr>
          <p:nvPr/>
        </p:nvCxnSpPr>
        <p:spPr>
          <a:xfrm flipV="1">
            <a:off x="6170342" y="2973235"/>
            <a:ext cx="1505859" cy="7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5374412" y="1707074"/>
            <a:ext cx="416629" cy="8688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3" name="Picture 1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3679" y="1365208"/>
            <a:ext cx="700521" cy="700521"/>
          </a:xfrm>
          <a:prstGeom prst="rect">
            <a:avLst/>
          </a:prstGeom>
        </p:spPr>
      </p:pic>
      <p:cxnSp>
        <p:nvCxnSpPr>
          <p:cNvPr id="124" name="Straight Arrow Connector 123"/>
          <p:cNvCxnSpPr/>
          <p:nvPr/>
        </p:nvCxnSpPr>
        <p:spPr>
          <a:xfrm>
            <a:off x="5374412" y="1707074"/>
            <a:ext cx="859267" cy="83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>
            <a:off x="5791041" y="1715469"/>
            <a:ext cx="442638" cy="860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6346698" y="2092885"/>
            <a:ext cx="5875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APTDS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6328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721</TotalTime>
  <Words>359</Words>
  <Application>Microsoft Macintosh PowerPoint</Application>
  <PresentationFormat>On-screen Show (16:10)</PresentationFormat>
  <Paragraphs>160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Roboto</vt:lpstr>
      <vt:lpstr>Wingdings</vt:lpstr>
      <vt:lpstr>Arial</vt:lpstr>
      <vt:lpstr>Presentation4</vt:lpstr>
      <vt:lpstr>Advanced Persistent Threat  Detection System (APTDS)  Rony Xavier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creator>Brendan Prince</dc:creator>
  <cp:lastModifiedBy>Microsoft Office User</cp:lastModifiedBy>
  <cp:revision>80</cp:revision>
  <dcterms:created xsi:type="dcterms:W3CDTF">2014-06-16T16:43:24Z</dcterms:created>
  <dcterms:modified xsi:type="dcterms:W3CDTF">2017-12-13T22:26:43Z</dcterms:modified>
</cp:coreProperties>
</file>